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84" r:id="rId2"/>
    <p:sldId id="297" r:id="rId3"/>
    <p:sldId id="302" r:id="rId4"/>
    <p:sldId id="298" r:id="rId5"/>
    <p:sldId id="278" r:id="rId6"/>
    <p:sldId id="301" r:id="rId7"/>
  </p:sldIdLst>
  <p:sldSz cx="9144000" cy="6858000" type="screen4x3"/>
  <p:notesSz cx="9945688" cy="6858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00"/>
    <a:srgbClr val="FFCC00"/>
    <a:srgbClr val="FFFFCC"/>
    <a:srgbClr val="800000"/>
    <a:srgbClr val="FF00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8" autoAdjust="0"/>
  </p:normalViewPr>
  <p:slideViewPr>
    <p:cSldViewPr>
      <p:cViewPr varScale="1">
        <p:scale>
          <a:sx n="81" d="100"/>
          <a:sy n="81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DC75BE-493D-4FB9-B45C-205D6E86CC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49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E564-B2D0-4C16-AAB5-9BC8EE20B2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55CE-2993-49C5-838C-977C1173FA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B071E-5FF0-4A08-B397-86DC6354EB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6E379-A783-439F-8647-13CC1F241F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896-3201-4A3E-A663-22B403416D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D8058-250A-4E53-9F12-E1C6F27C15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EDD4-1DF2-47EA-B756-337A02576A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0E48-F6FC-4622-8F30-E565C0EF84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3F12-4F0D-4B00-8C2B-4DB9DDA2FC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CF32F-8793-48E9-8F09-3DBC477D637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9665E-CA1F-4EA9-839C-9A955139F4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FC2BA2B-7FCC-4824-9A7C-2159E252AA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8640"/>
            <a:ext cx="8715375" cy="2135708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	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	</a:t>
            </a: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        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     </a:t>
            </a:r>
            <a:r>
              <a:rPr lang="en-US" sz="2000" b="1" dirty="0" smtClean="0">
                <a:latin typeface="Comic Sans MS" pitchFamily="66" charset="0"/>
              </a:rPr>
              <a:t>Door </a:t>
            </a:r>
            <a:r>
              <a:rPr lang="en-US" sz="2000" b="1" dirty="0" err="1" smtClean="0">
                <a:latin typeface="Comic Sans MS" pitchFamily="66" charset="0"/>
              </a:rPr>
              <a:t>een</a:t>
            </a:r>
            <a:r>
              <a:rPr lang="en-US" sz="2000" b="1" dirty="0" smtClean="0">
                <a:latin typeface="Comic Sans MS" pitchFamily="66" charset="0"/>
              </a:rPr>
              <a:t> gratis </a:t>
            </a:r>
            <a:r>
              <a:rPr lang="en-US" sz="2000" b="1" dirty="0" err="1" smtClean="0">
                <a:latin typeface="Comic Sans MS" pitchFamily="66" charset="0"/>
              </a:rPr>
              <a:t>operatie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begint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een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br>
              <a:rPr lang="en-US" sz="2000" b="1" dirty="0" smtClean="0">
                <a:latin typeface="Comic Sans MS" pitchFamily="66" charset="0"/>
              </a:rPr>
            </a:br>
            <a:r>
              <a:rPr lang="en-US" sz="2000" b="1" dirty="0" smtClean="0">
                <a:latin typeface="Comic Sans MS" pitchFamily="66" charset="0"/>
              </a:rPr>
              <a:t>			   NIEUW LEVEN </a:t>
            </a:r>
            <a:r>
              <a:rPr lang="en-US" sz="2000" b="1" dirty="0" err="1" smtClean="0">
                <a:latin typeface="Comic Sans MS" pitchFamily="66" charset="0"/>
              </a:rPr>
              <a:t>voor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Afrikaanse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vrouwen</a:t>
            </a:r>
            <a:r>
              <a:rPr lang="en-US" sz="2000" b="1" dirty="0" smtClean="0">
                <a:latin typeface="Comic Sans MS" pitchFamily="66" charset="0"/>
              </a:rPr>
              <a:t> 			                  die </a:t>
            </a:r>
            <a:r>
              <a:rPr lang="en-US" sz="2000" b="1" dirty="0" err="1" smtClean="0">
                <a:latin typeface="Comic Sans MS" pitchFamily="66" charset="0"/>
              </a:rPr>
              <a:t>lijden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aan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 err="1" smtClean="0">
                <a:latin typeface="Comic Sans MS" pitchFamily="66" charset="0"/>
              </a:rPr>
              <a:t>blaasfistels</a:t>
            </a:r>
            <a:r>
              <a:rPr lang="en-US" sz="2000" b="1" dirty="0" smtClean="0">
                <a:latin typeface="Comic Sans MS" pitchFamily="66" charset="0"/>
              </a:rPr>
              <a:t> (VVF)</a:t>
            </a: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sp>
        <p:nvSpPr>
          <p:cNvPr id="2052" name="Titel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053" name="Picture 6" descr="C:\Documents and Settings\Fennemaatjes\Mijn documenten\Marga\foto's Newbornlife\Logo's\logo voor spandoek NB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211028">
            <a:off x="3116033" y="2812477"/>
            <a:ext cx="5785393" cy="20098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rtl="0"/>
            <a:r>
              <a:rPr lang="nl-NL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Omdat </a:t>
            </a:r>
            <a:r>
              <a:rPr lang="nl-NL" sz="3600" b="1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élke</a:t>
            </a:r>
            <a:r>
              <a:rPr lang="nl-NL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Kristen ITC"/>
              </a:rPr>
              <a:t> vrouw kostbaar is!</a:t>
            </a:r>
            <a:endParaRPr lang="nl-NL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risten ITC"/>
            </a:endParaRPr>
          </a:p>
        </p:txBody>
      </p:sp>
      <p:pic>
        <p:nvPicPr>
          <p:cNvPr id="7" name="Afbeelding 6" descr="MGB150326_FLORINE_PAT15075_HOME_VISIT_KK0004_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20888"/>
            <a:ext cx="2843808" cy="4437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368312"/>
            <a:ext cx="5021839" cy="2957523"/>
          </a:xfrm>
        </p:spPr>
        <p:txBody>
          <a:bodyPr/>
          <a:lstStyle/>
          <a:p>
            <a:pPr indent="0" eaLnBrk="1" hangingPunct="1">
              <a:lnSpc>
                <a:spcPts val="3000"/>
              </a:lnSpc>
              <a:buFontTx/>
              <a:buNone/>
            </a:pPr>
            <a:r>
              <a:rPr lang="en-US" sz="2200" b="1" dirty="0" smtClean="0">
                <a:latin typeface="Comic Sans MS" panose="030F0702030302020204" pitchFamily="66" charset="0"/>
              </a:rPr>
              <a:t>Twee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miljoen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Afrikaanse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vrouwen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worden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dagelijks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bespot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en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vernederd</a:t>
            </a:r>
            <a:r>
              <a:rPr lang="en-US" sz="2200" b="1" dirty="0" smtClean="0">
                <a:latin typeface="Comic Sans MS" panose="030F0702030302020204" pitchFamily="66" charset="0"/>
              </a:rPr>
              <a:t>.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Zij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mogen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zelf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voor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hun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kinderen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zorgen</a:t>
            </a:r>
            <a:r>
              <a:rPr lang="en-US" sz="2200" b="1" dirty="0" smtClean="0">
                <a:latin typeface="Comic Sans MS" panose="030F0702030302020204" pitchFamily="66" charset="0"/>
              </a:rPr>
              <a:t>,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werken</a:t>
            </a:r>
            <a:r>
              <a:rPr lang="en-US" sz="2200" b="1" dirty="0">
                <a:latin typeface="Comic Sans MS" panose="030F0702030302020204" pitchFamily="66" charset="0"/>
              </a:rPr>
              <a:t>,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niet</a:t>
            </a:r>
            <a:r>
              <a:rPr lang="en-US" sz="2200" b="1" dirty="0" smtClean="0">
                <a:latin typeface="Comic Sans MS" panose="030F0702030302020204" pitchFamily="66" charset="0"/>
              </a:rPr>
              <a:t> in de bus, op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een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feest</a:t>
            </a:r>
            <a:r>
              <a:rPr lang="en-US" sz="2200" b="1" dirty="0" smtClean="0">
                <a:latin typeface="Comic Sans MS" panose="030F0702030302020204" pitchFamily="66" charset="0"/>
              </a:rPr>
              <a:t> of in de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kerk</a:t>
            </a:r>
            <a:r>
              <a:rPr lang="en-US" sz="2200" b="1" dirty="0" smtClean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</a:rPr>
              <a:t>komen</a:t>
            </a:r>
            <a:r>
              <a:rPr lang="en-US" sz="2200" b="1" dirty="0" smtClean="0">
                <a:latin typeface="Comic Sans MS" panose="030F0702030302020204" pitchFamily="66" charset="0"/>
              </a:rPr>
              <a:t>. </a:t>
            </a: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Georgia" panose="02040502050405020303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</a:t>
            </a:r>
            <a:endParaRPr lang="en-US" sz="20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41" y="387497"/>
            <a:ext cx="3523687" cy="2641705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00241" y="3264434"/>
            <a:ext cx="5760641" cy="325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1" i="1" kern="0" dirty="0" smtClean="0">
                <a:latin typeface="Comic Sans MS" panose="030F0702030302020204" pitchFamily="66" charset="0"/>
              </a:rPr>
              <a:t>                </a:t>
            </a:r>
            <a:r>
              <a:rPr lang="en-US" sz="2400" b="1" i="1" kern="0" dirty="0" err="1" smtClean="0">
                <a:latin typeface="Comic Sans MS" panose="030F0702030302020204" pitchFamily="66" charset="0"/>
              </a:rPr>
              <a:t>Waarom</a:t>
            </a:r>
            <a:r>
              <a:rPr lang="en-US" sz="2400" b="1" i="1" kern="0" dirty="0" smtClean="0">
                <a:latin typeface="Comic Sans MS" panose="030F0702030302020204" pitchFamily="66" charset="0"/>
              </a:rPr>
              <a:t>?</a:t>
            </a:r>
            <a:br>
              <a:rPr lang="en-US" sz="2400" b="1" i="1" kern="0" dirty="0" smtClean="0">
                <a:latin typeface="Comic Sans MS" panose="030F0702030302020204" pitchFamily="66" charset="0"/>
              </a:rPr>
            </a:br>
            <a:endParaRPr lang="en-US" sz="1000" b="1" i="1" kern="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200" b="1" kern="0" dirty="0" err="1" smtClean="0">
                <a:latin typeface="Comic Sans MS" panose="030F0702030302020204" pitchFamily="66" charset="0"/>
              </a:rPr>
              <a:t>Omdat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ze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een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kind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verloren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tijdens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een</a:t>
            </a:r>
            <a:endParaRPr lang="en-US" sz="2200" b="1" kern="0" dirty="0" smtClean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sz="2200" b="1" kern="0" dirty="0" err="1" smtClean="0">
                <a:latin typeface="Comic Sans MS" panose="030F0702030302020204" pitchFamily="66" charset="0"/>
              </a:rPr>
              <a:t>zware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bevalling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en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hun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blaas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kapot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ging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en-US" sz="2200" b="1" kern="0" dirty="0" err="1" smtClean="0">
                <a:latin typeface="Comic Sans MS" panose="030F0702030302020204" pitchFamily="66" charset="0"/>
              </a:rPr>
              <a:t>waardoor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ze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altijd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‘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nat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’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zijn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en</a:t>
            </a:r>
            <a:r>
              <a:rPr lang="en-US" sz="2200" b="1" kern="0" dirty="0" smtClean="0">
                <a:latin typeface="Comic Sans MS" panose="030F0702030302020204" pitchFamily="66" charset="0"/>
              </a:rPr>
              <a:t> </a:t>
            </a:r>
            <a:r>
              <a:rPr lang="en-US" sz="2200" b="1" kern="0" dirty="0" err="1" smtClean="0">
                <a:latin typeface="Comic Sans MS" panose="030F0702030302020204" pitchFamily="66" charset="0"/>
              </a:rPr>
              <a:t>stinken</a:t>
            </a:r>
            <a:r>
              <a:rPr lang="en-US" sz="2200" b="1" kern="0" dirty="0" smtClean="0">
                <a:latin typeface="Comic Sans MS" pitchFamily="66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1000" b="1" kern="0" dirty="0" smtClean="0">
                <a:latin typeface="Comic Sans MS" pitchFamily="66" charset="0"/>
              </a:rPr>
              <a:t>	</a:t>
            </a:r>
            <a:endParaRPr lang="en-US" sz="2000" b="1" kern="0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sz="1600" i="1" kern="0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kern="0" dirty="0" smtClean="0">
              <a:solidFill>
                <a:srgbClr val="6633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15" y="5353212"/>
            <a:ext cx="2947623" cy="89489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12" y="2900833"/>
            <a:ext cx="2413139" cy="34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156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200" b="1" kern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200" b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Blaasfistels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komen in Nederland al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ruim 100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jaar niet meer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voor door goede verloskundige zorg. In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ontwikkelingslanden komen er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nog steeds 100.000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gevallen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per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jaar bij.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b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VVF wordt veroorzaakt door complicaties tijdens de bevalling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wegens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bekkenvernauwing, op (té) jonge leeftijd bevallen of inwendig littekenweefsel </a:t>
            </a:r>
            <a:r>
              <a:rPr lang="nl-NL" sz="2200" b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door verkrachtingen </a:t>
            </a:r>
            <a: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en vrouwenbesnijdenis.</a:t>
            </a:r>
            <a:br>
              <a:rPr lang="nl-NL" sz="2200" b="1" kern="12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nl-NL" sz="2200" b="1" kern="1200" dirty="0" smtClean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Vrouwen met blaasfistels </a:t>
            </a:r>
            <a:b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worden gepest en verstoten.</a:t>
            </a:r>
            <a:br>
              <a:rPr lang="nl-NL" sz="22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nl-NL" sz="2000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r>
              <a:rPr lang="nl-NL" sz="1200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		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12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nl-NL" sz="2000" b="1" i="1" kern="12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nl-NL" sz="20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nl-NL" sz="2400" b="1" i="1" kern="1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nl-NL" sz="24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     </a:t>
            </a:r>
            <a:endParaRPr lang="nl-NL" sz="2000" b="1" i="1" kern="12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nl-NL" sz="3000" b="1" i="1" kern="1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5152286"/>
            <a:ext cx="4731949" cy="144015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55640"/>
            <a:ext cx="3136970" cy="21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14572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841" y="1723469"/>
            <a:ext cx="5539625" cy="5040560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Moeder </a:t>
            </a:r>
            <a:r>
              <a:rPr lang="nl-NL" sz="2100" b="1" dirty="0">
                <a:latin typeface="Comic Sans MS" panose="030F0702030302020204" pitchFamily="66" charset="0"/>
              </a:rPr>
              <a:t>worden </a:t>
            </a:r>
            <a:r>
              <a:rPr lang="nl-NL" sz="2100" b="1" dirty="0" smtClean="0">
                <a:latin typeface="Comic Sans MS" panose="030F0702030302020204" pitchFamily="66" charset="0"/>
              </a:rPr>
              <a:t>is in </a:t>
            </a:r>
            <a:r>
              <a:rPr lang="nl-NL" sz="2100" b="1" dirty="0">
                <a:latin typeface="Comic Sans MS" panose="030F0702030302020204" pitchFamily="66" charset="0"/>
              </a:rPr>
              <a:t>Nederland een </a:t>
            </a:r>
            <a:endParaRPr lang="nl-NL" sz="2100" b="1" dirty="0" smtClean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reden om </a:t>
            </a:r>
            <a:r>
              <a:rPr lang="nl-NL" sz="2100" b="1" dirty="0">
                <a:latin typeface="Comic Sans MS" panose="030F0702030302020204" pitchFamily="66" charset="0"/>
              </a:rPr>
              <a:t>feest te vieren. I</a:t>
            </a:r>
            <a:r>
              <a:rPr lang="nl-NL" sz="2100" b="1" dirty="0" smtClean="0">
                <a:latin typeface="Comic Sans MS" panose="030F0702030302020204" pitchFamily="66" charset="0"/>
              </a:rPr>
              <a:t>n Afrika is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moeder worden een groot risico. In de </a:t>
            </a:r>
          </a:p>
          <a:p>
            <a:pPr eaLnBrk="1" hangingPunct="1">
              <a:buNone/>
            </a:pPr>
            <a:r>
              <a:rPr lang="nl-NL" sz="2100" b="1" dirty="0">
                <a:latin typeface="Comic Sans MS" panose="030F0702030302020204" pitchFamily="66" charset="0"/>
              </a:rPr>
              <a:t>a</a:t>
            </a:r>
            <a:r>
              <a:rPr lang="nl-NL" sz="2100" b="1" dirty="0" smtClean="0">
                <a:latin typeface="Comic Sans MS" panose="030F0702030302020204" pitchFamily="66" charset="0"/>
              </a:rPr>
              <a:t>rmste landen sterft </a:t>
            </a:r>
            <a:r>
              <a:rPr lang="nl-NL" sz="2100" b="1" dirty="0">
                <a:latin typeface="Comic Sans MS" panose="030F0702030302020204" pitchFamily="66" charset="0"/>
              </a:rPr>
              <a:t>1 op de 7 vrouwen </a:t>
            </a:r>
            <a:endParaRPr lang="nl-NL" sz="2100" b="1" dirty="0" smtClean="0">
              <a:latin typeface="Comic Sans MS" panose="030F0702030302020204" pitchFamily="66" charset="0"/>
            </a:endParaRPr>
          </a:p>
          <a:p>
            <a:pPr eaLnBrk="1" hangingPunct="1">
              <a:buNone/>
            </a:pPr>
            <a:r>
              <a:rPr lang="nl-NL" sz="2100" b="1" dirty="0">
                <a:latin typeface="Comic Sans MS" panose="030F0702030302020204" pitchFamily="66" charset="0"/>
              </a:rPr>
              <a:t>t</a:t>
            </a:r>
            <a:r>
              <a:rPr lang="nl-NL" sz="2100" b="1" dirty="0" smtClean="0">
                <a:latin typeface="Comic Sans MS" panose="030F0702030302020204" pitchFamily="66" charset="0"/>
              </a:rPr>
              <a:t>ijdens de </a:t>
            </a:r>
            <a:r>
              <a:rPr lang="nl-NL" sz="2100" b="1" dirty="0">
                <a:latin typeface="Comic Sans MS" panose="030F0702030302020204" pitchFamily="66" charset="0"/>
              </a:rPr>
              <a:t>zwangerschap, bevalling </a:t>
            </a:r>
            <a:r>
              <a:rPr lang="nl-NL" sz="2100" b="1" dirty="0" smtClean="0">
                <a:latin typeface="Comic Sans MS" panose="030F0702030302020204" pitchFamily="66" charset="0"/>
              </a:rPr>
              <a:t>of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kraamtijd. Van de vrouwen díe overleven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moeten velen uitzichtloos verder; zonder </a:t>
            </a:r>
          </a:p>
          <a:p>
            <a:pPr eaLnBrk="1" hangingPunct="1">
              <a:buNone/>
            </a:pPr>
            <a:r>
              <a:rPr lang="nl-NL" sz="2100" b="1" dirty="0" smtClean="0">
                <a:latin typeface="Comic Sans MS" panose="030F0702030302020204" pitchFamily="66" charset="0"/>
              </a:rPr>
              <a:t>kind, maar mét een beschadigde blaas.</a:t>
            </a:r>
            <a:endParaRPr lang="nl-NL" sz="2100" b="1" dirty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288" y="242474"/>
            <a:ext cx="3478646" cy="26104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1312">
            <a:off x="206358" y="1680313"/>
            <a:ext cx="3309567" cy="3317466"/>
          </a:xfrm>
          <a:prstGeom prst="rect">
            <a:avLst/>
          </a:prstGeom>
        </p:spPr>
      </p:pic>
      <p:pic>
        <p:nvPicPr>
          <p:cNvPr id="8" name="Picture 4" descr="VVF1-WetBacks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6351" y="261310"/>
            <a:ext cx="1678020" cy="26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82" y="239923"/>
            <a:ext cx="1486233" cy="2026962"/>
          </a:xfrm>
          <a:prstGeom prst="rect">
            <a:avLst/>
          </a:prstGeom>
        </p:spPr>
      </p:pic>
      <p:sp>
        <p:nvSpPr>
          <p:cNvPr id="11" name="Rechthoek 10"/>
          <p:cNvSpPr/>
          <p:nvPr/>
        </p:nvSpPr>
        <p:spPr>
          <a:xfrm>
            <a:off x="285750" y="3075088"/>
            <a:ext cx="2702073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82" y="5439477"/>
            <a:ext cx="2954837" cy="815607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861142" y="287320"/>
            <a:ext cx="1486722" cy="76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16868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dirty="0" smtClean="0">
              <a:solidFill>
                <a:srgbClr val="CC3300"/>
              </a:solidFill>
              <a:latin typeface="Comic Sans MS" pitchFamily="66" charset="0"/>
            </a:endParaRPr>
          </a:p>
        </p:txBody>
      </p:sp>
      <p:pic>
        <p:nvPicPr>
          <p:cNvPr id="4099" name="Picture 4" descr="L&amp;kindj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>
          <a:xfrm>
            <a:off x="272742" y="2480356"/>
            <a:ext cx="2145915" cy="3322860"/>
          </a:xfrm>
          <a:noFill/>
        </p:spPr>
      </p:pic>
      <p:pic>
        <p:nvPicPr>
          <p:cNvPr id="4100" name="Picture 9" descr="Aminata_Kargbo"/>
          <p:cNvPicPr>
            <a:picLocks noChangeAspect="1" noChangeArrowheads="1"/>
          </p:cNvPicPr>
          <p:nvPr/>
        </p:nvPicPr>
        <p:blipFill rotWithShape="1">
          <a:blip r:embed="rId3" cstate="print"/>
          <a:srcRect l="7968" r="5493"/>
          <a:stretch/>
        </p:blipFill>
        <p:spPr bwMode="auto">
          <a:xfrm>
            <a:off x="6750537" y="2572729"/>
            <a:ext cx="2135736" cy="32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272742" y="2820618"/>
            <a:ext cx="1804584" cy="21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i="1" dirty="0">
              <a:solidFill>
                <a:srgbClr val="CC33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685354" y="3870555"/>
            <a:ext cx="3773292" cy="92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Moedertje spelen </a:t>
            </a:r>
          </a:p>
          <a:p>
            <a:pPr algn="ctr"/>
            <a:r>
              <a:rPr lang="nl-NL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o</a:t>
            </a:r>
            <a:r>
              <a:rPr lang="nl-NL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f harde </a:t>
            </a:r>
            <a:r>
              <a:rPr lang="nl-NL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werkelijkheid</a:t>
            </a:r>
          </a:p>
          <a:p>
            <a:pPr algn="ctr"/>
            <a:endParaRPr lang="nl-NL" sz="1000" b="1" dirty="0" smtClean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nl-NL" sz="2400" i="1" dirty="0">
                <a:solidFill>
                  <a:srgbClr val="CC3300"/>
                </a:solidFill>
                <a:latin typeface="Arial Narrow" panose="020B0606020202030204" pitchFamily="34" charset="0"/>
              </a:rPr>
              <a:t>L</a:t>
            </a:r>
            <a:r>
              <a:rPr lang="nl-NL" sz="2400" i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inks:</a:t>
            </a:r>
            <a:r>
              <a:rPr lang="nl-NL" sz="2400" b="1" i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nl-NL" sz="24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Deborah (11), dochter van Belgische hulpverleners, met de baby van een vriendin.</a:t>
            </a:r>
            <a:br>
              <a:rPr lang="nl-NL" sz="24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</a:br>
            <a:r>
              <a:rPr lang="nl-NL" sz="10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----------------</a:t>
            </a:r>
            <a:r>
              <a:rPr lang="nl-NL" sz="2400" b="1" dirty="0">
                <a:solidFill>
                  <a:srgbClr val="CC3300"/>
                </a:solidFill>
                <a:latin typeface="Arial Narrow" panose="020B0606020202030204" pitchFamily="34" charset="0"/>
              </a:rPr>
              <a:t/>
            </a:r>
            <a:br>
              <a:rPr lang="nl-NL" sz="2400" b="1" dirty="0">
                <a:solidFill>
                  <a:srgbClr val="CC3300"/>
                </a:solidFill>
                <a:latin typeface="Arial Narrow" panose="020B0606020202030204" pitchFamily="34" charset="0"/>
              </a:rPr>
            </a:br>
            <a:r>
              <a:rPr lang="nl-NL" sz="2400" i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Rechts:</a:t>
            </a:r>
            <a:r>
              <a:rPr lang="nl-NL" sz="24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</a:t>
            </a:r>
            <a:r>
              <a:rPr lang="nl-NL" sz="2400" b="1" dirty="0" err="1" smtClean="0">
                <a:solidFill>
                  <a:srgbClr val="CC3300"/>
                </a:solidFill>
                <a:latin typeface="Arial Narrow" panose="020B0606020202030204" pitchFamily="34" charset="0"/>
              </a:rPr>
              <a:t>Aminate</a:t>
            </a:r>
            <a:r>
              <a:rPr lang="nl-NL" sz="24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 (14) uit </a:t>
            </a:r>
            <a:br>
              <a:rPr lang="nl-NL" sz="24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</a:br>
            <a:r>
              <a:rPr lang="nl-NL" sz="2400" b="1" dirty="0" smtClean="0">
                <a:solidFill>
                  <a:srgbClr val="CC3300"/>
                </a:solidFill>
                <a:latin typeface="Arial Narrow" panose="020B0606020202030204" pitchFamily="34" charset="0"/>
              </a:rPr>
              <a:t>Sierra Leone lijdt, sinds haar kindje twee jaar geleden doodgeboren werd, aan VVF.</a:t>
            </a:r>
          </a:p>
          <a:p>
            <a:pPr algn="ctr"/>
            <a:endParaRPr lang="nl-NL" sz="1000" b="1" dirty="0">
              <a:solidFill>
                <a:srgbClr val="CC3300"/>
              </a:solidFill>
              <a:latin typeface="Arial Narrow" panose="020B0606020202030204" pitchFamily="34" charset="0"/>
            </a:endParaRPr>
          </a:p>
          <a:p>
            <a:endParaRPr lang="nl-NL" sz="2800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42" y="243827"/>
            <a:ext cx="8619737" cy="194020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41337" y="2784384"/>
            <a:ext cx="8623469" cy="3505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nl-NL" sz="2000" b="1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748257" y="2060847"/>
            <a:ext cx="3823747" cy="4032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07505" y="5953471"/>
            <a:ext cx="8957301" cy="54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2400" b="1" i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Aminate</a:t>
            </a:r>
            <a:r>
              <a:rPr lang="nl-NL" sz="2400" b="1" i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krijgt een operatie, waardoor haar leven opnieuw kan beginnen.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" y="77545"/>
            <a:ext cx="8778590" cy="2135708"/>
          </a:xfrm>
        </p:spPr>
        <p:txBody>
          <a:bodyPr/>
          <a:lstStyle/>
          <a:p>
            <a:pPr eaLnBrk="1" hangingPunct="1"/>
            <a:endParaRPr lang="en-US" sz="2400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1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6633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			</a:t>
            </a:r>
            <a:endParaRPr lang="en-US" sz="2400" b="1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                    </a:t>
            </a:r>
            <a:r>
              <a:rPr lang="en-US" sz="800" b="1" dirty="0" smtClean="0">
                <a:latin typeface="Comic Sans MS" pitchFamily="66" charset="0"/>
              </a:rPr>
              <a:t>      </a:t>
            </a:r>
            <a:r>
              <a:rPr lang="en-US" sz="2400" b="1" dirty="0" smtClean="0">
                <a:latin typeface="Comic Sans MS" pitchFamily="66" charset="0"/>
              </a:rPr>
              <a:t>          </a:t>
            </a:r>
            <a:endParaRPr lang="en-US" sz="2200" dirty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r>
              <a:rPr lang="en-US" sz="2200" b="1" dirty="0" err="1" smtClean="0">
                <a:latin typeface="Comic Sans MS" pitchFamily="66" charset="0"/>
              </a:rPr>
              <a:t>Vandaag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worden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onze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moeders</a:t>
            </a:r>
            <a:r>
              <a:rPr lang="en-US" sz="2200" b="1" dirty="0" smtClean="0">
                <a:latin typeface="Comic Sans MS" pitchFamily="66" charset="0"/>
              </a:rPr>
              <a:t> in het </a:t>
            </a:r>
            <a:r>
              <a:rPr lang="en-US" sz="2200" b="1" dirty="0" err="1" smtClean="0">
                <a:latin typeface="Comic Sans MS" pitchFamily="66" charset="0"/>
              </a:rPr>
              <a:t>zonnetje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gezet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>
                <a:latin typeface="Comic Sans MS" pitchFamily="66" charset="0"/>
              </a:rPr>
              <a:t>d</a:t>
            </a:r>
            <a:r>
              <a:rPr lang="en-US" sz="2200" b="1" dirty="0" smtClean="0">
                <a:latin typeface="Comic Sans MS" pitchFamily="66" charset="0"/>
              </a:rPr>
              <a:t>oor </a:t>
            </a:r>
            <a:r>
              <a:rPr lang="en-US" sz="2200" b="1" dirty="0" err="1" smtClean="0">
                <a:latin typeface="Comic Sans MS" pitchFamily="66" charset="0"/>
              </a:rPr>
              <a:t>hun</a:t>
            </a:r>
            <a:r>
              <a:rPr lang="en-US" sz="2200" b="1" dirty="0" smtClean="0">
                <a:latin typeface="Comic Sans MS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kinderen</a:t>
            </a:r>
            <a:r>
              <a:rPr lang="en-US" sz="2200" b="1" dirty="0" smtClean="0">
                <a:latin typeface="Comic Sans MS" pitchFamily="66" charset="0"/>
              </a:rPr>
              <a:t>.</a:t>
            </a:r>
            <a:r>
              <a:rPr lang="nl-NL" sz="2200" b="1" dirty="0">
                <a:latin typeface="Comic Sans MS" panose="030F0702030302020204" pitchFamily="66" charset="0"/>
              </a:rPr>
              <a:t> </a:t>
            </a:r>
            <a:r>
              <a:rPr lang="en-US" sz="2200" b="1" dirty="0" err="1" smtClean="0">
                <a:latin typeface="Comic Sans MS" pitchFamily="66" charset="0"/>
              </a:rPr>
              <a:t>Juist</a:t>
            </a:r>
            <a:r>
              <a:rPr lang="en-US" sz="2200" b="1" dirty="0" smtClean="0">
                <a:latin typeface="Comic Sans MS" pitchFamily="66" charset="0"/>
              </a:rPr>
              <a:t> op</a:t>
            </a:r>
            <a:r>
              <a:rPr lang="nl-NL" sz="2200" b="1" dirty="0" smtClean="0">
                <a:latin typeface="Comic Sans MS" panose="030F0702030302020204" pitchFamily="66" charset="0"/>
              </a:rPr>
              <a:t> Moederdag zijn wij blij met de kinderen in de gemeente. En dankbaar voor de </a:t>
            </a:r>
            <a:r>
              <a:rPr lang="nl-NL" sz="2200" b="1" dirty="0">
                <a:latin typeface="Comic Sans MS" panose="030F0702030302020204" pitchFamily="66" charset="0"/>
              </a:rPr>
              <a:t>aanwezigheid van goede verloskundige zorg in </a:t>
            </a:r>
            <a:r>
              <a:rPr lang="nl-NL" sz="2200" b="1" dirty="0" smtClean="0">
                <a:latin typeface="Comic Sans MS" panose="030F0702030302020204" pitchFamily="66" charset="0"/>
              </a:rPr>
              <a:t>Nederland en de goede omstandigheden waarin onze kinderen kunnen opgroeien. </a:t>
            </a:r>
            <a:br>
              <a:rPr lang="nl-NL" sz="2200" b="1" dirty="0" smtClean="0">
                <a:latin typeface="Comic Sans MS" panose="030F0702030302020204" pitchFamily="66" charset="0"/>
              </a:rPr>
            </a:br>
            <a:endParaRPr lang="nl-NL" sz="2200" b="1" dirty="0" smtClean="0">
              <a:latin typeface="Comic Sans MS" panose="030F0702030302020204" pitchFamily="66" charset="0"/>
            </a:endParaRPr>
          </a:p>
          <a:p>
            <a:pPr algn="ctr" eaLnBrk="1" hangingPunct="1">
              <a:buFontTx/>
              <a:buNone/>
            </a:pPr>
            <a:r>
              <a:rPr lang="nl-NL" sz="2200" b="1" dirty="0">
                <a:latin typeface="Comic Sans MS" panose="030F0702030302020204" pitchFamily="66" charset="0"/>
              </a:rPr>
              <a:t>V</a:t>
            </a:r>
            <a:r>
              <a:rPr lang="nl-NL" sz="2200" b="1" dirty="0" smtClean="0">
                <a:latin typeface="Comic Sans MS" panose="030F0702030302020204" pitchFamily="66" charset="0"/>
              </a:rPr>
              <a:t>andaag kunnen we onze rijkdom delen met de berooide moeders in Afrika. Zij hebben onze hulp </a:t>
            </a:r>
            <a:r>
              <a:rPr lang="nl-NL" sz="2200" b="1" dirty="0" smtClean="0">
                <a:latin typeface="Comic Sans MS" panose="030F0702030302020204" pitchFamily="66" charset="0"/>
              </a:rPr>
              <a:t>nú nodig</a:t>
            </a:r>
            <a:r>
              <a:rPr lang="nl-NL" sz="2200" b="1" dirty="0" smtClean="0">
                <a:latin typeface="Comic Sans MS" panose="030F0702030302020204" pitchFamily="66" charset="0"/>
              </a:rPr>
              <a:t>!</a:t>
            </a:r>
          </a:p>
          <a:p>
            <a:pPr algn="ctr" eaLnBrk="1" hangingPunct="1">
              <a:buFontTx/>
              <a:buNone/>
            </a:pPr>
            <a:r>
              <a:rPr lang="nl-NL" sz="2200" b="1" dirty="0" smtClean="0">
                <a:latin typeface="Comic Sans MS" panose="030F0702030302020204" pitchFamily="66" charset="0"/>
              </a:rPr>
              <a:t>Geef in de collecte voor VVF-operaties!</a:t>
            </a:r>
            <a:endParaRPr lang="nl-NL" sz="22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nl-NL" sz="2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nl-NL" sz="2400" dirty="0"/>
              <a:t/>
            </a:r>
            <a:br>
              <a:rPr lang="nl-NL" sz="2400" dirty="0"/>
            </a:br>
            <a:r>
              <a:rPr lang="nl-NL" sz="2400" dirty="0" smtClean="0"/>
              <a:t/>
            </a:r>
            <a:br>
              <a:rPr lang="nl-NL" sz="2400" dirty="0" smtClean="0"/>
            </a:br>
            <a:endParaRPr lang="en-US" sz="24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</a:pPr>
            <a:endParaRPr lang="en-US" sz="40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  <a:p>
            <a:pPr algn="r" eaLnBrk="1" hangingPunct="1">
              <a:buFontTx/>
              <a:buNone/>
            </a:pPr>
            <a:endParaRPr lang="en-US" sz="3600" b="1" dirty="0" smtClean="0">
              <a:solidFill>
                <a:srgbClr val="663300"/>
              </a:solidFill>
            </a:endParaRPr>
          </a:p>
        </p:txBody>
      </p:sp>
      <p:sp>
        <p:nvSpPr>
          <p:cNvPr id="2052" name="Titel 6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143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053" name="Picture 6" descr="C:\Documents and Settings\Fennemaatjes\Mijn documenten\Marga\foto's Newbornlife\Logo's\logo voor spandoek NB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335" y="290601"/>
            <a:ext cx="5855886" cy="177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191133">
            <a:off x="2069219" y="2426712"/>
            <a:ext cx="5358648" cy="77878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rtl="0"/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14</a:t>
            </a:r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 </a:t>
            </a:r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mei: </a:t>
            </a:r>
            <a:r>
              <a:rPr lang="nl-NL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M</a:t>
            </a:r>
            <a:r>
              <a:rPr lang="nl-NL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Kristen ITC"/>
              </a:rPr>
              <a:t>oederdag</a:t>
            </a:r>
            <a:endParaRPr lang="nl-NL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Kristen ITC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42" y="290601"/>
            <a:ext cx="2717124" cy="17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21541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</TotalTime>
  <Words>171</Words>
  <Application>Microsoft Office PowerPoint</Application>
  <PresentationFormat>Diavoorstelling (4:3)</PresentationFormat>
  <Paragraphs>82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Comic Sans MS</vt:lpstr>
      <vt:lpstr>Georgia</vt:lpstr>
      <vt:lpstr>Kristen ITC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Marga</dc:creator>
  <cp:lastModifiedBy>Gebruiker</cp:lastModifiedBy>
  <cp:revision>209</cp:revision>
  <dcterms:created xsi:type="dcterms:W3CDTF">2007-03-17T15:27:39Z</dcterms:created>
  <dcterms:modified xsi:type="dcterms:W3CDTF">2017-03-21T09:03:28Z</dcterms:modified>
</cp:coreProperties>
</file>